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notesMasterIdLst>
    <p:notesMasterId r:id="rId19"/>
  </p:notesMasterIdLst>
  <p:sldIdLst>
    <p:sldId id="257" r:id="rId2"/>
    <p:sldId id="256" r:id="rId3"/>
    <p:sldId id="258" r:id="rId4"/>
    <p:sldId id="259" r:id="rId5"/>
    <p:sldId id="260" r:id="rId6"/>
    <p:sldId id="261" r:id="rId7"/>
    <p:sldId id="262" r:id="rId8"/>
    <p:sldId id="263" r:id="rId9"/>
    <p:sldId id="264" r:id="rId10"/>
    <p:sldId id="270" r:id="rId11"/>
    <p:sldId id="271" r:id="rId12"/>
    <p:sldId id="272" r:id="rId13"/>
    <p:sldId id="274" r:id="rId14"/>
    <p:sldId id="273" r:id="rId15"/>
    <p:sldId id="265" r:id="rId16"/>
    <p:sldId id="267"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47"/>
    <p:restoredTop sz="84169"/>
  </p:normalViewPr>
  <p:slideViewPr>
    <p:cSldViewPr snapToGrid="0" snapToObjects="1">
      <p:cViewPr varScale="1">
        <p:scale>
          <a:sx n="107" d="100"/>
          <a:sy n="107" d="100"/>
        </p:scale>
        <p:origin x="9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7095-30AC-3740-A449-DB6010FE6CB0}" type="datetimeFigureOut">
              <a:rPr lang="en-US" smtClean="0"/>
              <a:t>3/4/17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A7FBB-35F8-5F45-A598-825F50DB57FE}" type="slidenum">
              <a:rPr lang="en-US" smtClean="0"/>
              <a:t>‹#›</a:t>
            </a:fld>
            <a:endParaRPr lang="en-US"/>
          </a:p>
        </p:txBody>
      </p:sp>
    </p:spTree>
    <p:extLst>
      <p:ext uri="{BB962C8B-B14F-4D97-AF65-F5344CB8AC3E}">
        <p14:creationId xmlns:p14="http://schemas.microsoft.com/office/powerpoint/2010/main" val="77545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Graduate student working</a:t>
            </a:r>
            <a:r>
              <a:rPr lang="en-US" baseline="0" dirty="0" smtClean="0"/>
              <a:t> on a collaborative project in Computer Vision at Harvard and MIT. </a:t>
            </a:r>
            <a:endParaRPr lang="en-US" dirty="0" smtClean="0"/>
          </a:p>
          <a:p>
            <a:endParaRPr lang="en-US" dirty="0" smtClean="0"/>
          </a:p>
          <a:p>
            <a:r>
              <a:rPr lang="en-US" dirty="0" smtClean="0"/>
              <a:t>In </a:t>
            </a:r>
            <a:r>
              <a:rPr lang="en-US" dirty="0" smtClean="0"/>
              <a:t>the interest of the fact that you all</a:t>
            </a:r>
            <a:r>
              <a:rPr lang="en-US" baseline="0" dirty="0" smtClean="0"/>
              <a:t> have had a long day, this talk is going to be less about giving you answers, and more about asking you intriguing questions to motivate you and go read up interesting stuff. So be prepared for interesting questions about artificial intelligence, some really cool demos, and some awesome optical illusions!</a:t>
            </a:r>
          </a:p>
          <a:p>
            <a:endParaRPr lang="en-US" baseline="0" dirty="0" smtClean="0"/>
          </a:p>
          <a:p>
            <a:r>
              <a:rPr lang="en-US" baseline="0" dirty="0" smtClean="0"/>
              <a:t>I’d like to begin with a short clip.</a:t>
            </a:r>
          </a:p>
          <a:p>
            <a:endParaRPr lang="en-US" baseline="0" dirty="0" smtClean="0"/>
          </a:p>
          <a:p>
            <a:r>
              <a:rPr lang="en-US" baseline="0" dirty="0" smtClean="0"/>
              <a:t>Now that we have seen the importance of vision, How do we give Wall the power of sight? What are the challenges we can face, and how do we address them?</a:t>
            </a:r>
          </a:p>
        </p:txBody>
      </p:sp>
      <p:sp>
        <p:nvSpPr>
          <p:cNvPr id="4" name="Slide Number Placeholder 3"/>
          <p:cNvSpPr>
            <a:spLocks noGrp="1"/>
          </p:cNvSpPr>
          <p:nvPr>
            <p:ph type="sldNum" sz="quarter" idx="10"/>
          </p:nvPr>
        </p:nvSpPr>
        <p:spPr/>
        <p:txBody>
          <a:bodyPr/>
          <a:lstStyle/>
          <a:p>
            <a:fld id="{828A7FBB-35F8-5F45-A598-825F50DB57FE}" type="slidenum">
              <a:rPr lang="en-US" smtClean="0"/>
              <a:t>1</a:t>
            </a:fld>
            <a:endParaRPr lang="en-US"/>
          </a:p>
        </p:txBody>
      </p:sp>
    </p:spTree>
    <p:extLst>
      <p:ext uri="{BB962C8B-B14F-4D97-AF65-F5344CB8AC3E}">
        <p14:creationId xmlns:p14="http://schemas.microsoft.com/office/powerpoint/2010/main" val="1304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10</a:t>
            </a:fld>
            <a:endParaRPr lang="en-US"/>
          </a:p>
        </p:txBody>
      </p:sp>
    </p:spTree>
    <p:extLst>
      <p:ext uri="{BB962C8B-B14F-4D97-AF65-F5344CB8AC3E}">
        <p14:creationId xmlns:p14="http://schemas.microsoft.com/office/powerpoint/2010/main" val="9757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is </a:t>
            </a:r>
            <a:r>
              <a:rPr lang="en-US" baseline="0" dirty="0" err="1" smtClean="0"/>
              <a:t>representaiton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11</a:t>
            </a:fld>
            <a:endParaRPr lang="en-US"/>
          </a:p>
        </p:txBody>
      </p:sp>
    </p:spTree>
    <p:extLst>
      <p:ext uri="{BB962C8B-B14F-4D97-AF65-F5344CB8AC3E}">
        <p14:creationId xmlns:p14="http://schemas.microsoft.com/office/powerpoint/2010/main" val="1887251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a:t>
            </a:r>
            <a:r>
              <a:rPr lang="en-US" baseline="0" dirty="0" smtClean="0"/>
              <a:t> know my music preferences, the latter is the better. To know my research interests, the former. So, depending upon how </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12</a:t>
            </a:fld>
            <a:endParaRPr lang="en-US"/>
          </a:p>
        </p:txBody>
      </p:sp>
    </p:spTree>
    <p:extLst>
      <p:ext uri="{BB962C8B-B14F-4D97-AF65-F5344CB8AC3E}">
        <p14:creationId xmlns:p14="http://schemas.microsoft.com/office/powerpoint/2010/main" val="195572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13</a:t>
            </a:fld>
            <a:endParaRPr lang="en-US"/>
          </a:p>
        </p:txBody>
      </p:sp>
    </p:spTree>
    <p:extLst>
      <p:ext uri="{BB962C8B-B14F-4D97-AF65-F5344CB8AC3E}">
        <p14:creationId xmlns:p14="http://schemas.microsoft.com/office/powerpoint/2010/main" val="2106674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15</a:t>
            </a:fld>
            <a:endParaRPr lang="en-US"/>
          </a:p>
        </p:txBody>
      </p:sp>
    </p:spTree>
    <p:extLst>
      <p:ext uri="{BB962C8B-B14F-4D97-AF65-F5344CB8AC3E}">
        <p14:creationId xmlns:p14="http://schemas.microsoft.com/office/powerpoint/2010/main" val="106769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looking at these pictures what are the capabilities wall-e</a:t>
            </a:r>
            <a:r>
              <a:rPr lang="en-US" baseline="0" dirty="0" smtClean="0"/>
              <a:t> must have </a:t>
            </a:r>
            <a:r>
              <a:rPr lang="mr-IN" baseline="0" dirty="0" smtClean="0"/>
              <a:t>–</a:t>
            </a:r>
            <a:r>
              <a:rPr lang="en-US" baseline="0" dirty="0" smtClean="0"/>
              <a:t> 1) He needs to know that he’s looking at a person, as he’s saying Hi. 2) He needs to know he’s holding a </a:t>
            </a:r>
            <a:r>
              <a:rPr lang="en-US" baseline="0" dirty="0" err="1" smtClean="0"/>
              <a:t>rubik’s</a:t>
            </a:r>
            <a:r>
              <a:rPr lang="en-US" baseline="0" dirty="0" smtClean="0"/>
              <a:t> cube. And at that, an unsolved one. So we can see, that the capability of vision can be divided into a number of interesting questions </a:t>
            </a:r>
            <a:r>
              <a:rPr lang="mr-IN" baseline="0" dirty="0" smtClean="0"/>
              <a:t>–</a:t>
            </a:r>
            <a:r>
              <a:rPr lang="en-US" baseline="0" dirty="0" smtClean="0"/>
              <a:t> Identifying objects, identifying people (as </a:t>
            </a:r>
            <a:r>
              <a:rPr lang="en-US" baseline="0" dirty="0" err="1" smtClean="0"/>
              <a:t>facebook</a:t>
            </a:r>
            <a:r>
              <a:rPr lang="en-US" baseline="0" dirty="0" smtClean="0"/>
              <a:t> does when it lets you tag your friends). </a:t>
            </a:r>
          </a:p>
          <a:p>
            <a:endParaRPr lang="en-US" baseline="0" dirty="0" smtClean="0"/>
          </a:p>
          <a:p>
            <a:r>
              <a:rPr lang="en-US" baseline="0" dirty="0" smtClean="0"/>
              <a:t>This brings us to our next problem - What are some important components of computer vision? And why is it so challenging to make these components</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2</a:t>
            </a:fld>
            <a:endParaRPr lang="en-US"/>
          </a:p>
        </p:txBody>
      </p:sp>
    </p:spTree>
    <p:extLst>
      <p:ext uri="{BB962C8B-B14F-4D97-AF65-F5344CB8AC3E}">
        <p14:creationId xmlns:p14="http://schemas.microsoft.com/office/powerpoint/2010/main" val="1025907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3</a:t>
            </a:fld>
            <a:endParaRPr lang="en-US"/>
          </a:p>
        </p:txBody>
      </p:sp>
    </p:spTree>
    <p:extLst>
      <p:ext uri="{BB962C8B-B14F-4D97-AF65-F5344CB8AC3E}">
        <p14:creationId xmlns:p14="http://schemas.microsoft.com/office/powerpoint/2010/main" val="155078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best appreciate</a:t>
            </a:r>
            <a:r>
              <a:rPr lang="en-US" baseline="0" dirty="0" smtClean="0"/>
              <a:t> the toughness of the problem, let’s have you try and perform these tasks. After all, you have a better visual system in your eyes than any computer in the world!</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4</a:t>
            </a:fld>
            <a:endParaRPr lang="en-US"/>
          </a:p>
        </p:txBody>
      </p:sp>
    </p:spTree>
    <p:extLst>
      <p:ext uri="{BB962C8B-B14F-4D97-AF65-F5344CB8AC3E}">
        <p14:creationId xmlns:p14="http://schemas.microsoft.com/office/powerpoint/2010/main" val="134604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a:t>
            </a:r>
            <a:r>
              <a:rPr lang="en-US" baseline="0" dirty="0"/>
              <a:t> to teach a robot how to recognize a chair. How would you teach it what a chair is. </a:t>
            </a:r>
            <a:r>
              <a:rPr lang="en-US" baseline="0"/>
              <a:t>Any ideas?</a:t>
            </a:r>
            <a:endParaRPr lang="en-US"/>
          </a:p>
        </p:txBody>
      </p:sp>
      <p:sp>
        <p:nvSpPr>
          <p:cNvPr id="4" name="Slide Number Placeholder 3"/>
          <p:cNvSpPr>
            <a:spLocks noGrp="1"/>
          </p:cNvSpPr>
          <p:nvPr>
            <p:ph type="sldNum" sz="quarter" idx="10"/>
          </p:nvPr>
        </p:nvSpPr>
        <p:spPr/>
        <p:txBody>
          <a:bodyPr/>
          <a:lstStyle/>
          <a:p>
            <a:fld id="{828A7FBB-35F8-5F45-A598-825F50DB57FE}" type="slidenum">
              <a:rPr lang="en-US" smtClean="0"/>
              <a:t>5</a:t>
            </a:fld>
            <a:endParaRPr lang="en-US"/>
          </a:p>
        </p:txBody>
      </p:sp>
    </p:spTree>
    <p:extLst>
      <p:ext uri="{BB962C8B-B14F-4D97-AF65-F5344CB8AC3E}">
        <p14:creationId xmlns:p14="http://schemas.microsoft.com/office/powerpoint/2010/main" val="110515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then, how do we account for </a:t>
            </a:r>
            <a:r>
              <a:rPr lang="en-US" baseline="0" dirty="0" smtClean="0"/>
              <a:t>these </a:t>
            </a:r>
            <a:r>
              <a:rPr lang="en-US" baseline="0" dirty="0"/>
              <a:t>cases? </a:t>
            </a:r>
            <a:endParaRPr lang="en-US" baseline="0" dirty="0" smtClean="0"/>
          </a:p>
          <a:p>
            <a:endParaRPr lang="en-US" baseline="0" dirty="0" smtClean="0"/>
          </a:p>
          <a:p>
            <a:r>
              <a:rPr lang="en-US" baseline="0" dirty="0" smtClean="0"/>
              <a:t>So, do we redefine to make it more general?</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6</a:t>
            </a:fld>
            <a:endParaRPr lang="en-US"/>
          </a:p>
        </p:txBody>
      </p:sp>
    </p:spTree>
    <p:extLst>
      <p:ext uri="{BB962C8B-B14F-4D97-AF65-F5344CB8AC3E}">
        <p14:creationId xmlns:p14="http://schemas.microsoft.com/office/powerpoint/2010/main" val="1058872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 question, how do we really go about</a:t>
            </a:r>
            <a:r>
              <a:rPr lang="en-US" baseline="0" dirty="0" smtClean="0"/>
              <a:t> solving it? </a:t>
            </a:r>
          </a:p>
          <a:p>
            <a:endParaRPr lang="en-US" baseline="0" dirty="0" smtClean="0"/>
          </a:p>
          <a:p>
            <a:r>
              <a:rPr lang="en-US" baseline="0" dirty="0" smtClean="0"/>
              <a:t>In order to know why we can can see and interpret so effortlessly, and a computer can’t let’s try and understand the difference in our perceptions. </a:t>
            </a:r>
            <a:r>
              <a:rPr lang="en-US" baseline="0" dirty="0" smtClean="0"/>
              <a:t>What do we see, and what does the computer see?</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7</a:t>
            </a:fld>
            <a:endParaRPr lang="en-US"/>
          </a:p>
        </p:txBody>
      </p:sp>
    </p:spTree>
    <p:extLst>
      <p:ext uri="{BB962C8B-B14F-4D97-AF65-F5344CB8AC3E}">
        <p14:creationId xmlns:p14="http://schemas.microsoft.com/office/powerpoint/2010/main" val="473591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power of creating</a:t>
            </a:r>
            <a:r>
              <a:rPr lang="en-US" baseline="0" dirty="0" smtClean="0"/>
              <a:t> artificial vision, is called as computer vision. And the field began right here, at MIT. If you join MIT, </a:t>
            </a:r>
            <a:endParaRPr lang="en-US" dirty="0" smtClean="0"/>
          </a:p>
          <a:p>
            <a:r>
              <a:rPr lang="en-US" dirty="0" smtClean="0"/>
              <a:t>Well</a:t>
            </a:r>
            <a:r>
              <a:rPr lang="en-US" baseline="0" dirty="0" smtClean="0"/>
              <a:t> it starts from right here, at MIT.</a:t>
            </a:r>
          </a:p>
          <a:p>
            <a:endParaRPr lang="en-US" baseline="0" dirty="0" smtClean="0"/>
          </a:p>
          <a:p>
            <a:r>
              <a:rPr lang="en-US" baseline="0" dirty="0" smtClean="0"/>
              <a:t>And if you join MIT and take the class on AI or vision, you’ll get to know the whole story in detail </a:t>
            </a:r>
            <a:r>
              <a:rPr lang="en-US" baseline="0" dirty="0" smtClean="0">
                <a:sym typeface="Wingdings"/>
              </a:rPr>
              <a:t> But,</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8</a:t>
            </a:fld>
            <a:endParaRPr lang="en-US"/>
          </a:p>
        </p:txBody>
      </p:sp>
    </p:spTree>
    <p:extLst>
      <p:ext uri="{BB962C8B-B14F-4D97-AF65-F5344CB8AC3E}">
        <p14:creationId xmlns:p14="http://schemas.microsoft.com/office/powerpoint/2010/main" val="1420521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over to machine learning!</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9</a:t>
            </a:fld>
            <a:endParaRPr lang="en-US"/>
          </a:p>
        </p:txBody>
      </p:sp>
    </p:spTree>
    <p:extLst>
      <p:ext uri="{BB962C8B-B14F-4D97-AF65-F5344CB8AC3E}">
        <p14:creationId xmlns:p14="http://schemas.microsoft.com/office/powerpoint/2010/main" val="164569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E12E9CE-7481-1041-A55A-B3AD12E715E6}" type="datetimeFigureOut">
              <a:rPr lang="en-US" smtClean="0"/>
              <a:t>3/4/17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12E9CE-7481-1041-A55A-B3AD12E715E6}" type="datetimeFigureOut">
              <a:rPr lang="en-US" smtClean="0"/>
              <a:t>3/4/17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12E9CE-7481-1041-A55A-B3AD12E715E6}" type="datetimeFigureOut">
              <a:rPr lang="en-US" smtClean="0"/>
              <a:t>3/4/17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12E9CE-7481-1041-A55A-B3AD12E715E6}" type="datetimeFigureOut">
              <a:rPr lang="en-US" smtClean="0"/>
              <a:t>3/4/17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12E9CE-7481-1041-A55A-B3AD12E715E6}" type="datetimeFigureOut">
              <a:rPr lang="en-US" smtClean="0"/>
              <a:t>3/4/17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E12E9CE-7481-1041-A55A-B3AD12E715E6}" type="datetimeFigureOut">
              <a:rPr lang="en-US" smtClean="0"/>
              <a:t>3/4/17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E12E9CE-7481-1041-A55A-B3AD12E715E6}" type="datetimeFigureOut">
              <a:rPr lang="en-US" smtClean="0"/>
              <a:t>3/4/17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E12E9CE-7481-1041-A55A-B3AD12E715E6}" type="datetimeFigureOut">
              <a:rPr lang="en-US" smtClean="0"/>
              <a:t>3/4/17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12E9CE-7481-1041-A55A-B3AD12E715E6}" type="datetimeFigureOut">
              <a:rPr lang="en-US" smtClean="0"/>
              <a:t>3/4/17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12E9CE-7481-1041-A55A-B3AD12E715E6}" type="datetimeFigureOut">
              <a:rPr lang="en-US" smtClean="0"/>
              <a:t>3/4/17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12E9CE-7481-1041-A55A-B3AD12E715E6}" type="datetimeFigureOut">
              <a:rPr lang="en-US" smtClean="0"/>
              <a:t>3/4/17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12E9CE-7481-1041-A55A-B3AD12E715E6}" type="datetimeFigureOut">
              <a:rPr lang="en-US" smtClean="0"/>
              <a:t>3/4/17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30BF01-86DC-694A-8DB5-9012C3B42B6E}" type="slidenum">
              <a:rPr lang="en-US" smtClean="0"/>
              <a:t>‹#›</a:t>
            </a:fld>
            <a:endParaRPr lang="en-US"/>
          </a:p>
        </p:txBody>
      </p:sp>
    </p:spTree>
    <p:extLst>
      <p:ext uri="{BB962C8B-B14F-4D97-AF65-F5344CB8AC3E}">
        <p14:creationId xmlns:p14="http://schemas.microsoft.com/office/powerpoint/2010/main" val="15511708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al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91731" y="1529493"/>
            <a:ext cx="6883497" cy="3871967"/>
          </a:xfrm>
          <a:prstGeom prst="rect">
            <a:avLst/>
          </a:prstGeom>
          <a:ln>
            <a:solidFill>
              <a:schemeClr val="bg2"/>
            </a:solidFill>
          </a:ln>
        </p:spPr>
      </p:pic>
    </p:spTree>
    <p:extLst>
      <p:ext uri="{BB962C8B-B14F-4D97-AF65-F5344CB8AC3E}">
        <p14:creationId xmlns:p14="http://schemas.microsoft.com/office/powerpoint/2010/main" val="20561748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the machine learning in Machine learning?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y = f(x) </a:t>
            </a:r>
          </a:p>
          <a:p>
            <a:endParaRPr lang="en-US" dirty="0" smtClean="0"/>
          </a:p>
          <a:p>
            <a:endParaRPr lang="en-US" dirty="0"/>
          </a:p>
          <a:p>
            <a:r>
              <a:rPr lang="en-US" dirty="0" smtClean="0"/>
              <a:t>When f is known </a:t>
            </a:r>
            <a:r>
              <a:rPr lang="mr-IN" dirty="0" smtClean="0"/>
              <a:t>–</a:t>
            </a:r>
            <a:r>
              <a:rPr lang="en-US" dirty="0" smtClean="0"/>
              <a:t> Problem solved! Ex </a:t>
            </a:r>
            <a:r>
              <a:rPr lang="mr-IN" dirty="0" smtClean="0"/>
              <a:t>–</a:t>
            </a:r>
            <a:r>
              <a:rPr lang="en-US" dirty="0" smtClean="0"/>
              <a:t> Effect of force on acceleration, f is known! </a:t>
            </a:r>
            <a:endParaRPr lang="en-US" dirty="0"/>
          </a:p>
          <a:p>
            <a:endParaRPr lang="en-US" dirty="0" smtClean="0"/>
          </a:p>
          <a:p>
            <a:r>
              <a:rPr lang="en-US" dirty="0" smtClean="0"/>
              <a:t>When f is not known, say </a:t>
            </a:r>
            <a:r>
              <a:rPr lang="en-US" dirty="0"/>
              <a:t>your movie preference = f(age, parent’s occupations, your preference in music</a:t>
            </a:r>
            <a:r>
              <a:rPr lang="en-US" dirty="0" smtClean="0"/>
              <a:t>). </a:t>
            </a:r>
            <a:r>
              <a:rPr lang="mr-IN" dirty="0" smtClean="0"/>
              <a:t>–</a:t>
            </a:r>
            <a:r>
              <a:rPr lang="en-US" dirty="0" smtClean="0"/>
              <a:t> LEARN IT!</a:t>
            </a:r>
          </a:p>
          <a:p>
            <a:endParaRPr lang="en-US" dirty="0"/>
          </a:p>
          <a:p>
            <a:r>
              <a:rPr lang="en-US" dirty="0" smtClean="0"/>
              <a:t>This process of approximating f, by another function g is called Machine Learning!</a:t>
            </a:r>
            <a:endParaRPr lang="en-US" dirty="0"/>
          </a:p>
          <a:p>
            <a:endParaRPr lang="en-US" dirty="0"/>
          </a:p>
        </p:txBody>
      </p:sp>
    </p:spTree>
    <p:extLst>
      <p:ext uri="{BB962C8B-B14F-4D97-AF65-F5344CB8AC3E}">
        <p14:creationId xmlns:p14="http://schemas.microsoft.com/office/powerpoint/2010/main" val="63002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do we learn g?</a:t>
            </a:r>
            <a:endParaRPr lang="en-US" dirty="0"/>
          </a:p>
        </p:txBody>
      </p:sp>
      <p:sp>
        <p:nvSpPr>
          <p:cNvPr id="3" name="Content Placeholder 2"/>
          <p:cNvSpPr>
            <a:spLocks noGrp="1"/>
          </p:cNvSpPr>
          <p:nvPr>
            <p:ph idx="1"/>
          </p:nvPr>
        </p:nvSpPr>
        <p:spPr/>
        <p:txBody>
          <a:bodyPr/>
          <a:lstStyle/>
          <a:p>
            <a:r>
              <a:rPr lang="en-US" b="1" dirty="0" smtClean="0"/>
              <a:t>Intelligently</a:t>
            </a:r>
            <a:r>
              <a:rPr lang="en-US" dirty="0" smtClean="0"/>
              <a:t> trying lots of options!</a:t>
            </a:r>
          </a:p>
          <a:p>
            <a:endParaRPr lang="en-US" dirty="0"/>
          </a:p>
          <a:p>
            <a:r>
              <a:rPr lang="en-US" dirty="0" smtClean="0"/>
              <a:t>Using complex combinations of simple functions </a:t>
            </a:r>
            <a:r>
              <a:rPr lang="mr-IN" dirty="0" smtClean="0"/>
              <a:t>–</a:t>
            </a:r>
            <a:r>
              <a:rPr lang="en-US" dirty="0" smtClean="0"/>
              <a:t> Neural Networks. Basically learns how to fit the equation “y=</a:t>
            </a:r>
            <a:r>
              <a:rPr lang="en-US" dirty="0" err="1" smtClean="0"/>
              <a:t>mx+b</a:t>
            </a:r>
            <a:r>
              <a:rPr lang="en-US" dirty="0" smtClean="0"/>
              <a:t>” millions of times!</a:t>
            </a:r>
          </a:p>
          <a:p>
            <a:endParaRPr lang="en-US" dirty="0" smtClean="0"/>
          </a:p>
          <a:p>
            <a:r>
              <a:rPr lang="en-US" dirty="0" smtClean="0"/>
              <a:t>“The Right Representation” </a:t>
            </a:r>
            <a:r>
              <a:rPr lang="mr-IN" dirty="0" smtClean="0"/>
              <a:t>–</a:t>
            </a:r>
            <a:r>
              <a:rPr lang="en-US" dirty="0" smtClean="0"/>
              <a:t> The holy grail of Machine learning!</a:t>
            </a:r>
            <a:endParaRPr lang="en-US" dirty="0"/>
          </a:p>
        </p:txBody>
      </p:sp>
    </p:spTree>
    <p:extLst>
      <p:ext uri="{BB962C8B-B14F-4D97-AF65-F5344CB8AC3E}">
        <p14:creationId xmlns:p14="http://schemas.microsoft.com/office/powerpoint/2010/main" val="1352197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Representation </a:t>
            </a:r>
            <a:r>
              <a:rPr lang="mr-IN" dirty="0" smtClean="0"/>
              <a:t>–</a:t>
            </a:r>
            <a:r>
              <a:rPr lang="en-US" dirty="0" smtClean="0"/>
              <a:t> knowing which inputs to use in Machine Learning</a:t>
            </a:r>
            <a:endParaRPr lang="en-US" dirty="0"/>
          </a:p>
        </p:txBody>
      </p:sp>
      <p:sp>
        <p:nvSpPr>
          <p:cNvPr id="3" name="Content Placeholder 2"/>
          <p:cNvSpPr>
            <a:spLocks noGrp="1"/>
          </p:cNvSpPr>
          <p:nvPr>
            <p:ph idx="1"/>
          </p:nvPr>
        </p:nvSpPr>
        <p:spPr>
          <a:xfrm>
            <a:off x="838200" y="1825625"/>
            <a:ext cx="10515600" cy="4705804"/>
          </a:xfrm>
        </p:spPr>
        <p:txBody>
          <a:bodyPr>
            <a:normAutofit fontScale="92500" lnSpcReduction="10000"/>
          </a:bodyPr>
          <a:lstStyle/>
          <a:p>
            <a:r>
              <a:rPr lang="en-US" dirty="0" smtClean="0"/>
              <a:t>Me </a:t>
            </a:r>
            <a:r>
              <a:rPr lang="mr-IN" dirty="0" smtClean="0"/>
              <a:t>–</a:t>
            </a:r>
            <a:r>
              <a:rPr lang="en-US" dirty="0" smtClean="0"/>
              <a:t> A graduate student working at MIT, who likes statistics and loves to spend time trying to solve problems in computer vision.</a:t>
            </a:r>
          </a:p>
          <a:p>
            <a:pPr marL="0" indent="0" algn="ctr">
              <a:buNone/>
            </a:pPr>
            <a:endParaRPr lang="en-US" dirty="0" smtClean="0"/>
          </a:p>
          <a:p>
            <a:pPr marL="0" indent="0" algn="ctr">
              <a:buNone/>
            </a:pPr>
            <a:r>
              <a:rPr lang="en-US" dirty="0" smtClean="0"/>
              <a:t>V/S</a:t>
            </a:r>
          </a:p>
          <a:p>
            <a:pPr marL="0" indent="0" algn="ctr">
              <a:buNone/>
            </a:pPr>
            <a:endParaRPr lang="en-US" dirty="0" smtClean="0"/>
          </a:p>
          <a:p>
            <a:r>
              <a:rPr lang="en-US" dirty="0" smtClean="0"/>
              <a:t>Me </a:t>
            </a:r>
            <a:r>
              <a:rPr lang="mr-IN" dirty="0" smtClean="0"/>
              <a:t>–</a:t>
            </a:r>
            <a:r>
              <a:rPr lang="en-US" dirty="0" smtClean="0"/>
              <a:t> An international student who loves music, and is waiting eagerly for Roger Water’s concert later this year.</a:t>
            </a:r>
          </a:p>
          <a:p>
            <a:endParaRPr lang="en-US" dirty="0"/>
          </a:p>
          <a:p>
            <a:endParaRPr lang="en-US" dirty="0" smtClean="0"/>
          </a:p>
          <a:p>
            <a:r>
              <a:rPr lang="en-US" dirty="0" smtClean="0"/>
              <a:t>What describes me best </a:t>
            </a:r>
            <a:r>
              <a:rPr lang="mr-IN" dirty="0" smtClean="0"/>
              <a:t>–</a:t>
            </a:r>
            <a:r>
              <a:rPr lang="en-US" dirty="0" smtClean="0"/>
              <a:t> Depends upon the question you’re asking about me!</a:t>
            </a:r>
          </a:p>
        </p:txBody>
      </p:sp>
    </p:spTree>
    <p:extLst>
      <p:ext uri="{BB962C8B-B14F-4D97-AF65-F5344CB8AC3E}">
        <p14:creationId xmlns:p14="http://schemas.microsoft.com/office/powerpoint/2010/main" val="1660287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is the chair problem solved?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87882"/>
            <a:ext cx="12192000" cy="4369494"/>
          </a:xfrm>
          <a:prstGeom prst="rect">
            <a:avLst/>
          </a:prstGeom>
        </p:spPr>
      </p:pic>
      <p:sp>
        <p:nvSpPr>
          <p:cNvPr id="5" name="TextBox 4"/>
          <p:cNvSpPr txBox="1"/>
          <p:nvPr/>
        </p:nvSpPr>
        <p:spPr>
          <a:xfrm>
            <a:off x="9930384" y="6416269"/>
            <a:ext cx="2405270" cy="369332"/>
          </a:xfrm>
          <a:prstGeom prst="rect">
            <a:avLst/>
          </a:prstGeom>
          <a:noFill/>
        </p:spPr>
        <p:txBody>
          <a:bodyPr wrap="square" rtlCol="0">
            <a:spAutoFit/>
          </a:bodyPr>
          <a:lstStyle/>
          <a:p>
            <a:r>
              <a:rPr lang="en-US" dirty="0" err="1" smtClean="0"/>
              <a:t>Zoya</a:t>
            </a:r>
            <a:r>
              <a:rPr lang="en-US" dirty="0" smtClean="0"/>
              <a:t> </a:t>
            </a:r>
            <a:r>
              <a:rPr lang="en-US" dirty="0" err="1" smtClean="0"/>
              <a:t>Byllinskii’s</a:t>
            </a:r>
            <a:r>
              <a:rPr lang="en-US" dirty="0" smtClean="0"/>
              <a:t> slides</a:t>
            </a:r>
            <a:endParaRPr lang="en-US" dirty="0"/>
          </a:p>
        </p:txBody>
      </p:sp>
    </p:spTree>
    <p:extLst>
      <p:ext uri="{BB962C8B-B14F-4D97-AF65-F5344CB8AC3E}">
        <p14:creationId xmlns:p14="http://schemas.microsoft.com/office/powerpoint/2010/main" val="1257699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Neural Networks : intuition</a:t>
            </a:r>
            <a:endParaRPr lang="en-US" dirty="0"/>
          </a:p>
        </p:txBody>
      </p:sp>
      <p:sp>
        <p:nvSpPr>
          <p:cNvPr id="3" name="Content Placeholder 2"/>
          <p:cNvSpPr>
            <a:spLocks noGrp="1"/>
          </p:cNvSpPr>
          <p:nvPr>
            <p:ph idx="1"/>
          </p:nvPr>
        </p:nvSpPr>
        <p:spPr/>
        <p:txBody>
          <a:bodyPr/>
          <a:lstStyle/>
          <a:p>
            <a:r>
              <a:rPr lang="en-US" dirty="0" smtClean="0"/>
              <a:t>Combine finding ideal representation and using it to learn ”g” in a single pipeline.</a:t>
            </a:r>
          </a:p>
          <a:p>
            <a:endParaRPr lang="en-US" dirty="0"/>
          </a:p>
          <a:p>
            <a:r>
              <a:rPr lang="en-US" dirty="0" smtClean="0"/>
              <a:t>Linear Combination of lots of Non-Linear functions = can approximate very complex functions!</a:t>
            </a:r>
          </a:p>
          <a:p>
            <a:endParaRPr lang="en-US" dirty="0"/>
          </a:p>
          <a:p>
            <a:r>
              <a:rPr lang="en-US" dirty="0" smtClean="0"/>
              <a:t>Tries assigning different levels of importance to </a:t>
            </a:r>
            <a:r>
              <a:rPr lang="en-US" smtClean="0"/>
              <a:t>different aspects of data </a:t>
            </a:r>
            <a:r>
              <a:rPr lang="en-US" dirty="0" smtClean="0"/>
              <a:t>till it finds a combination that works.</a:t>
            </a:r>
          </a:p>
          <a:p>
            <a:endParaRPr lang="en-US" dirty="0"/>
          </a:p>
          <a:p>
            <a:endParaRPr lang="en-US" dirty="0"/>
          </a:p>
        </p:txBody>
      </p:sp>
    </p:spTree>
    <p:extLst>
      <p:ext uri="{BB962C8B-B14F-4D97-AF65-F5344CB8AC3E}">
        <p14:creationId xmlns:p14="http://schemas.microsoft.com/office/powerpoint/2010/main" val="4164762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575911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33" y="2574489"/>
            <a:ext cx="4715792" cy="3407159"/>
          </a:xfrm>
          <a:prstGeom prst="rect">
            <a:avLst/>
          </a:prstGeo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732" y="448330"/>
            <a:ext cx="2555747" cy="193597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6212" y="477361"/>
            <a:ext cx="2555747" cy="1878473"/>
          </a:xfrm>
          <a:prstGeom prst="rect">
            <a:avLst/>
          </a:prstGeom>
        </p:spPr>
      </p:pic>
      <p:sp>
        <p:nvSpPr>
          <p:cNvPr id="2" name="Title 1"/>
          <p:cNvSpPr>
            <a:spLocks noGrp="1"/>
          </p:cNvSpPr>
          <p:nvPr>
            <p:ph type="title"/>
          </p:nvPr>
        </p:nvSpPr>
        <p:spPr>
          <a:xfrm>
            <a:off x="821516" y="640263"/>
            <a:ext cx="4911826" cy="1344975"/>
          </a:xfrm>
        </p:spPr>
        <p:txBody>
          <a:bodyPr>
            <a:normAutofit/>
          </a:bodyPr>
          <a:lstStyle/>
          <a:p>
            <a:r>
              <a:rPr lang="en-US" sz="3700"/>
              <a:t>Let’s see some of the big successes in the field?</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6060" y="2760767"/>
            <a:ext cx="3480303" cy="3799060"/>
          </a:xfrm>
          <a:prstGeom prst="rect">
            <a:avLst/>
          </a:prstGeom>
        </p:spPr>
      </p:pic>
    </p:spTree>
    <p:extLst>
      <p:ext uri="{BB962C8B-B14F-4D97-AF65-F5344CB8AC3E}">
        <p14:creationId xmlns:p14="http://schemas.microsoft.com/office/powerpoint/2010/main" val="67054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951" y="1208273"/>
            <a:ext cx="10515600" cy="1325563"/>
          </a:xfrm>
        </p:spPr>
        <p:txBody>
          <a:bodyPr/>
          <a:lstStyle/>
          <a:p>
            <a:pPr algn="ctr"/>
            <a:r>
              <a:rPr lang="en-US" dirty="0" smtClean="0"/>
              <a:t>Let’s see a Demo?</a:t>
            </a:r>
            <a:endParaRPr lang="en-US" dirty="0"/>
          </a:p>
        </p:txBody>
      </p:sp>
      <p:sp>
        <p:nvSpPr>
          <p:cNvPr id="4" name="Title 1"/>
          <p:cNvSpPr txBox="1">
            <a:spLocks/>
          </p:cNvSpPr>
          <p:nvPr/>
        </p:nvSpPr>
        <p:spPr>
          <a:xfrm>
            <a:off x="766948" y="37020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mtClean="0"/>
              <a:t>Can I get this code?</a:t>
            </a:r>
            <a:endParaRPr lang="en-US" dirty="0"/>
          </a:p>
        </p:txBody>
      </p:sp>
    </p:spTree>
    <p:extLst>
      <p:ext uri="{BB962C8B-B14F-4D97-AF65-F5344CB8AC3E}">
        <p14:creationId xmlns:p14="http://schemas.microsoft.com/office/powerpoint/2010/main" val="1308126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Summary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Computer Vision is cool!</a:t>
            </a:r>
          </a:p>
          <a:p>
            <a:endParaRPr lang="en-US" dirty="0" smtClean="0"/>
          </a:p>
          <a:p>
            <a:r>
              <a:rPr lang="mr-IN" dirty="0" smtClean="0"/>
              <a:t>……</a:t>
            </a:r>
            <a:r>
              <a:rPr lang="en-US" dirty="0" smtClean="0"/>
              <a:t> and super hard</a:t>
            </a:r>
          </a:p>
          <a:p>
            <a:endParaRPr lang="en-US" dirty="0" smtClean="0"/>
          </a:p>
          <a:p>
            <a:r>
              <a:rPr lang="en-US" dirty="0" smtClean="0"/>
              <a:t>But, we have mathematics to fall back on!</a:t>
            </a:r>
          </a:p>
          <a:p>
            <a:endParaRPr lang="en-US" dirty="0" smtClean="0"/>
          </a:p>
          <a:p>
            <a:r>
              <a:rPr lang="en-US" dirty="0" smtClean="0"/>
              <a:t>Machine learning tries to “learn” a function g, which can approximate an unknown function f.</a:t>
            </a:r>
          </a:p>
          <a:p>
            <a:endParaRPr lang="en-US" dirty="0" smtClean="0"/>
          </a:p>
          <a:p>
            <a:r>
              <a:rPr lang="en-US" dirty="0" smtClean="0"/>
              <a:t>It’s all in the Representation </a:t>
            </a:r>
            <a:r>
              <a:rPr lang="mr-IN" dirty="0" smtClean="0"/>
              <a:t>–</a:t>
            </a:r>
            <a:r>
              <a:rPr lang="en-US" dirty="0" smtClean="0"/>
              <a:t> input to your machine learning function! </a:t>
            </a:r>
            <a:endParaRPr lang="en-US" dirty="0"/>
          </a:p>
        </p:txBody>
      </p:sp>
    </p:spTree>
    <p:extLst>
      <p:ext uri="{BB962C8B-B14F-4D97-AF65-F5344CB8AC3E}">
        <p14:creationId xmlns:p14="http://schemas.microsoft.com/office/powerpoint/2010/main" val="6490814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492847"/>
            <a:ext cx="10657489" cy="1210934"/>
          </a:xfrm>
        </p:spPr>
        <p:txBody>
          <a:bodyPr>
            <a:normAutofit fontScale="90000"/>
          </a:bodyPr>
          <a:lstStyle/>
          <a:p>
            <a:r>
              <a:rPr lang="en-US" dirty="0" smtClean="0"/>
              <a:t>How do we make Wall-E capable of seeing the world around him?</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332" y="2592692"/>
            <a:ext cx="4402171" cy="296412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4532" t="33157" r="24874"/>
          <a:stretch/>
        </p:blipFill>
        <p:spPr>
          <a:xfrm>
            <a:off x="2055343" y="2592692"/>
            <a:ext cx="2991369" cy="2964128"/>
          </a:xfrm>
          <a:prstGeom prst="rect">
            <a:avLst/>
          </a:prstGeom>
        </p:spPr>
      </p:pic>
      <p:sp>
        <p:nvSpPr>
          <p:cNvPr id="3" name="TextBox 2"/>
          <p:cNvSpPr txBox="1"/>
          <p:nvPr/>
        </p:nvSpPr>
        <p:spPr>
          <a:xfrm>
            <a:off x="8118765" y="1703781"/>
            <a:ext cx="3411084" cy="553998"/>
          </a:xfrm>
          <a:prstGeom prst="rect">
            <a:avLst/>
          </a:prstGeom>
          <a:noFill/>
        </p:spPr>
        <p:txBody>
          <a:bodyPr wrap="square" rtlCol="0">
            <a:spAutoFit/>
          </a:bodyPr>
          <a:lstStyle/>
          <a:p>
            <a:r>
              <a:rPr lang="en-US" sz="3000" dirty="0" smtClean="0"/>
              <a:t>- SPANDAN MADAN</a:t>
            </a:r>
            <a:endParaRPr lang="en-US" sz="30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744" y="5126181"/>
            <a:ext cx="1593273" cy="159327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38503" y="5518598"/>
            <a:ext cx="1365907" cy="1042677"/>
          </a:xfrm>
          <a:prstGeom prst="rect">
            <a:avLst/>
          </a:prstGeom>
        </p:spPr>
      </p:pic>
    </p:spTree>
    <p:extLst>
      <p:ext uri="{BB962C8B-B14F-4D97-AF65-F5344CB8AC3E}">
        <p14:creationId xmlns:p14="http://schemas.microsoft.com/office/powerpoint/2010/main" val="12436641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Some important components of Vision</a:t>
            </a:r>
            <a:endParaRPr lang="en-US" b="1" dirty="0"/>
          </a:p>
        </p:txBody>
      </p:sp>
      <p:sp>
        <p:nvSpPr>
          <p:cNvPr id="3" name="Content Placeholder 2"/>
          <p:cNvSpPr>
            <a:spLocks noGrp="1"/>
          </p:cNvSpPr>
          <p:nvPr>
            <p:ph idx="1"/>
          </p:nvPr>
        </p:nvSpPr>
        <p:spPr/>
        <p:txBody>
          <a:bodyPr>
            <a:normAutofit lnSpcReduction="10000"/>
          </a:bodyPr>
          <a:lstStyle/>
          <a:p>
            <a:r>
              <a:rPr lang="en-US" dirty="0" smtClean="0"/>
              <a:t>Detecting Objects </a:t>
            </a:r>
            <a:r>
              <a:rPr lang="mr-IN" dirty="0" smtClean="0"/>
              <a:t>–</a:t>
            </a:r>
            <a:r>
              <a:rPr lang="en-US" dirty="0" smtClean="0"/>
              <a:t> Like finding a chair?</a:t>
            </a:r>
          </a:p>
          <a:p>
            <a:endParaRPr lang="en-US" dirty="0" smtClean="0"/>
          </a:p>
          <a:p>
            <a:r>
              <a:rPr lang="en-US" dirty="0" smtClean="0"/>
              <a:t>Identifying people?</a:t>
            </a:r>
          </a:p>
          <a:p>
            <a:endParaRPr lang="en-US" dirty="0"/>
          </a:p>
          <a:p>
            <a:r>
              <a:rPr lang="en-US" dirty="0" smtClean="0"/>
              <a:t>Understanding what’s happening in a scene?</a:t>
            </a:r>
          </a:p>
          <a:p>
            <a:endParaRPr lang="en-US" dirty="0"/>
          </a:p>
          <a:p>
            <a:r>
              <a:rPr lang="en-US" dirty="0" smtClean="0"/>
              <a:t>Understanding Color?</a:t>
            </a:r>
          </a:p>
          <a:p>
            <a:endParaRPr lang="en-US" dirty="0"/>
          </a:p>
          <a:p>
            <a:r>
              <a:rPr lang="mr-IN" dirty="0" smtClean="0"/>
              <a:t>…</a:t>
            </a:r>
            <a:r>
              <a:rPr lang="en-US" dirty="0" smtClean="0"/>
              <a:t>. And Many More</a:t>
            </a:r>
          </a:p>
          <a:p>
            <a:endParaRPr lang="en-US" dirty="0"/>
          </a:p>
        </p:txBody>
      </p:sp>
    </p:spTree>
    <p:extLst>
      <p:ext uri="{BB962C8B-B14F-4D97-AF65-F5344CB8AC3E}">
        <p14:creationId xmlns:p14="http://schemas.microsoft.com/office/powerpoint/2010/main" val="11600649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15" y="1956418"/>
            <a:ext cx="11179629" cy="2841213"/>
          </a:xfrm>
        </p:spPr>
        <p:txBody>
          <a:bodyPr>
            <a:normAutofit/>
          </a:bodyPr>
          <a:lstStyle/>
          <a:p>
            <a:pPr algn="ctr"/>
            <a:r>
              <a:rPr lang="en-US" sz="6000" dirty="0" smtClean="0"/>
              <a:t>So what makes these </a:t>
            </a:r>
            <a:r>
              <a:rPr lang="en-US" sz="6000" b="1" dirty="0" smtClean="0"/>
              <a:t>SO</a:t>
            </a:r>
            <a:r>
              <a:rPr lang="en-US" sz="6000" dirty="0" smtClean="0"/>
              <a:t> hard?</a:t>
            </a:r>
            <a:endParaRPr lang="en-US" sz="6000" dirty="0"/>
          </a:p>
        </p:txBody>
      </p:sp>
    </p:spTree>
    <p:extLst>
      <p:ext uri="{BB962C8B-B14F-4D97-AF65-F5344CB8AC3E}">
        <p14:creationId xmlns:p14="http://schemas.microsoft.com/office/powerpoint/2010/main" val="21462233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85000"/>
              <a:lumOff val="15000"/>
            </a:schemeClr>
          </a:solidFill>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634" y="321733"/>
            <a:ext cx="4129237" cy="606001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811469" y="321733"/>
            <a:ext cx="3375479"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08682" y="321733"/>
            <a:ext cx="3375478"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66" y="1155521"/>
            <a:ext cx="3483526" cy="439561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773" y="628649"/>
            <a:ext cx="2659429" cy="263948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1708" y="628649"/>
            <a:ext cx="2652748" cy="2639484"/>
          </a:xfrm>
          <a:prstGeom prst="rect">
            <a:avLst/>
          </a:prstGeom>
        </p:spPr>
      </p:pic>
      <p:sp>
        <p:nvSpPr>
          <p:cNvPr id="2" name="Title 1"/>
          <p:cNvSpPr>
            <a:spLocks noGrp="1"/>
          </p:cNvSpPr>
          <p:nvPr>
            <p:ph type="title"/>
          </p:nvPr>
        </p:nvSpPr>
        <p:spPr>
          <a:xfrm>
            <a:off x="5021821" y="4004732"/>
            <a:ext cx="6465287" cy="1324235"/>
          </a:xfrm>
        </p:spPr>
        <p:txBody>
          <a:bodyPr vert="horz" lIns="91440" tIns="45720" rIns="91440" bIns="45720" rtlCol="0" anchor="b">
            <a:normAutofit/>
          </a:bodyPr>
          <a:lstStyle/>
          <a:p>
            <a:pPr>
              <a:lnSpc>
                <a:spcPct val="80000"/>
              </a:lnSpc>
            </a:pPr>
            <a:r>
              <a:rPr lang="en-US" sz="4800"/>
              <a:t>Challenge 1: help a robot recognize a chair</a:t>
            </a:r>
          </a:p>
        </p:txBody>
      </p:sp>
    </p:spTree>
    <p:extLst>
      <p:ext uri="{BB962C8B-B14F-4D97-AF65-F5344CB8AC3E}">
        <p14:creationId xmlns:p14="http://schemas.microsoft.com/office/powerpoint/2010/main" val="1721055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776091" y="481264"/>
            <a:ext cx="2212848" cy="18578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398651" y="3497931"/>
            <a:ext cx="2212848" cy="288915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3614" y="1701532"/>
            <a:ext cx="48463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7237" r="8486"/>
          <a:stretch/>
        </p:blipFill>
        <p:spPr>
          <a:xfrm>
            <a:off x="8776091" y="2503727"/>
            <a:ext cx="2931277" cy="3897073"/>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0544" r="13296" b="5"/>
          <a:stretch/>
        </p:blipFill>
        <p:spPr>
          <a:xfrm>
            <a:off x="6408277" y="481264"/>
            <a:ext cx="2213811" cy="285579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445" r="-2" b="12662"/>
          <a:stretch/>
        </p:blipFill>
        <p:spPr>
          <a:xfrm>
            <a:off x="8776091" y="481264"/>
            <a:ext cx="2212848" cy="1857871"/>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550" r="26878" b="-1"/>
          <a:stretch/>
        </p:blipFill>
        <p:spPr>
          <a:xfrm>
            <a:off x="6398651" y="3497931"/>
            <a:ext cx="2212848" cy="2889154"/>
          </a:xfrm>
          <a:prstGeom prst="rect">
            <a:avLst/>
          </a:prstGeom>
        </p:spPr>
      </p:pic>
      <p:sp>
        <p:nvSpPr>
          <p:cNvPr id="2" name="Title 1"/>
          <p:cNvSpPr>
            <a:spLocks noGrp="1"/>
          </p:cNvSpPr>
          <p:nvPr>
            <p:ph type="title"/>
          </p:nvPr>
        </p:nvSpPr>
        <p:spPr>
          <a:xfrm>
            <a:off x="838200" y="365125"/>
            <a:ext cx="4981734" cy="1212315"/>
          </a:xfrm>
        </p:spPr>
        <p:txBody>
          <a:bodyPr anchor="b">
            <a:noAutofit/>
          </a:bodyPr>
          <a:lstStyle/>
          <a:p>
            <a:r>
              <a:rPr lang="en-US" sz="4500" dirty="0"/>
              <a:t>But</a:t>
            </a:r>
            <a:r>
              <a:rPr lang="mr-IN" sz="4500" dirty="0"/>
              <a:t>…</a:t>
            </a:r>
            <a:r>
              <a:rPr lang="en-US" sz="4500" dirty="0"/>
              <a:t> aren’t these also chairs? :/</a:t>
            </a:r>
          </a:p>
        </p:txBody>
      </p:sp>
      <p:sp>
        <p:nvSpPr>
          <p:cNvPr id="11" name="Content Placeholder 10"/>
          <p:cNvSpPr>
            <a:spLocks noGrp="1"/>
          </p:cNvSpPr>
          <p:nvPr>
            <p:ph idx="1"/>
          </p:nvPr>
        </p:nvSpPr>
        <p:spPr>
          <a:xfrm>
            <a:off x="838200" y="2008909"/>
            <a:ext cx="4981734" cy="4168054"/>
          </a:xfrm>
        </p:spPr>
        <p:txBody>
          <a:bodyPr>
            <a:normAutofit/>
          </a:bodyPr>
          <a:lstStyle/>
          <a:p>
            <a:r>
              <a:rPr lang="en-US" sz="3000" dirty="0" smtClean="0"/>
              <a:t>Shape definitely doesn’t seem to work</a:t>
            </a:r>
          </a:p>
          <a:p>
            <a:endParaRPr lang="en-US" sz="3000" dirty="0"/>
          </a:p>
          <a:p>
            <a:r>
              <a:rPr lang="en-US" sz="3000" dirty="0" smtClean="0"/>
              <a:t>Maybe, it’s a surface on the ground that we sit on?</a:t>
            </a:r>
            <a:endParaRPr lang="en-US" sz="3000" dirty="0"/>
          </a:p>
        </p:txBody>
      </p:sp>
      <p:sp>
        <p:nvSpPr>
          <p:cNvPr id="13" name="TextBox 12"/>
          <p:cNvSpPr txBox="1"/>
          <p:nvPr/>
        </p:nvSpPr>
        <p:spPr>
          <a:xfrm>
            <a:off x="9930384" y="6416269"/>
            <a:ext cx="2405270" cy="369332"/>
          </a:xfrm>
          <a:prstGeom prst="rect">
            <a:avLst/>
          </a:prstGeom>
          <a:noFill/>
        </p:spPr>
        <p:txBody>
          <a:bodyPr wrap="square" rtlCol="0">
            <a:spAutoFit/>
          </a:bodyPr>
          <a:lstStyle/>
          <a:p>
            <a:r>
              <a:rPr lang="en-US" dirty="0" err="1" smtClean="0"/>
              <a:t>Zoya</a:t>
            </a:r>
            <a:r>
              <a:rPr lang="en-US" dirty="0" smtClean="0"/>
              <a:t> </a:t>
            </a:r>
            <a:r>
              <a:rPr lang="en-US" dirty="0" err="1" smtClean="0"/>
              <a:t>Byllinskii’s</a:t>
            </a:r>
            <a:r>
              <a:rPr lang="en-US" dirty="0" smtClean="0"/>
              <a:t> slides</a:t>
            </a:r>
            <a:endParaRPr lang="en-US" dirty="0"/>
          </a:p>
        </p:txBody>
      </p:sp>
    </p:spTree>
    <p:extLst>
      <p:ext uri="{BB962C8B-B14F-4D97-AF65-F5344CB8AC3E}">
        <p14:creationId xmlns:p14="http://schemas.microsoft.com/office/powerpoint/2010/main" val="1482387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46" y="1421388"/>
            <a:ext cx="3529109" cy="27527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894" y="1123050"/>
            <a:ext cx="3366211" cy="334937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3400" y="1547002"/>
            <a:ext cx="3553968" cy="2354502"/>
          </a:xfrm>
          <a:prstGeom prst="rect">
            <a:avLst/>
          </a:prstGeom>
        </p:spPr>
      </p:pic>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81200" y="5778706"/>
            <a:ext cx="82296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2996" y="4737473"/>
            <a:ext cx="10906008" cy="1115415"/>
          </a:xfrm>
        </p:spPr>
        <p:txBody>
          <a:bodyPr vert="horz" lIns="91440" tIns="45720" rIns="91440" bIns="45720" rtlCol="0" anchor="b">
            <a:normAutofit fontScale="90000"/>
          </a:bodyPr>
          <a:lstStyle/>
          <a:p>
            <a:pPr algn="ctr">
              <a:lnSpc>
                <a:spcPct val="80000"/>
              </a:lnSpc>
            </a:pPr>
            <a:r>
              <a:rPr lang="en-US" sz="5100" dirty="0"/>
              <a:t>Naah, this does doesn’t work </a:t>
            </a:r>
            <a:r>
              <a:rPr lang="en-US" sz="5100" dirty="0" smtClean="0"/>
              <a:t>either </a:t>
            </a:r>
            <a:r>
              <a:rPr lang="mr-IN" sz="5100" dirty="0" smtClean="0"/>
              <a:t>–</a:t>
            </a:r>
            <a:r>
              <a:rPr lang="en-US" sz="5100" dirty="0" smtClean="0"/>
              <a:t> None of these are chairs!</a:t>
            </a:r>
            <a:endParaRPr lang="en-US" sz="5100" dirty="0"/>
          </a:p>
        </p:txBody>
      </p:sp>
      <p:sp>
        <p:nvSpPr>
          <p:cNvPr id="8" name="Title 1"/>
          <p:cNvSpPr txBox="1">
            <a:spLocks/>
          </p:cNvSpPr>
          <p:nvPr/>
        </p:nvSpPr>
        <p:spPr>
          <a:xfrm>
            <a:off x="801360" y="61924"/>
            <a:ext cx="10906008" cy="79608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5100" smtClean="0"/>
              <a:t>Surface on the ground used to sit?</a:t>
            </a:r>
            <a:endParaRPr lang="en-US" sz="5100" dirty="0"/>
          </a:p>
        </p:txBody>
      </p:sp>
      <p:sp>
        <p:nvSpPr>
          <p:cNvPr id="9" name="TextBox 8"/>
          <p:cNvSpPr txBox="1"/>
          <p:nvPr/>
        </p:nvSpPr>
        <p:spPr>
          <a:xfrm>
            <a:off x="9930384" y="6416269"/>
            <a:ext cx="2405270" cy="369332"/>
          </a:xfrm>
          <a:prstGeom prst="rect">
            <a:avLst/>
          </a:prstGeom>
          <a:noFill/>
        </p:spPr>
        <p:txBody>
          <a:bodyPr wrap="square" rtlCol="0">
            <a:spAutoFit/>
          </a:bodyPr>
          <a:lstStyle/>
          <a:p>
            <a:r>
              <a:rPr lang="en-US" dirty="0" err="1" smtClean="0"/>
              <a:t>Zoya</a:t>
            </a:r>
            <a:r>
              <a:rPr lang="en-US" dirty="0" smtClean="0"/>
              <a:t> </a:t>
            </a:r>
            <a:r>
              <a:rPr lang="en-US" dirty="0" err="1" smtClean="0"/>
              <a:t>Byllinskii’s</a:t>
            </a:r>
            <a:r>
              <a:rPr lang="en-US" dirty="0" smtClean="0"/>
              <a:t> slides</a:t>
            </a:r>
            <a:endParaRPr lang="en-US" dirty="0"/>
          </a:p>
        </p:txBody>
      </p:sp>
    </p:spTree>
    <p:extLst>
      <p:ext uri="{BB962C8B-B14F-4D97-AF65-F5344CB8AC3E}">
        <p14:creationId xmlns:p14="http://schemas.microsoft.com/office/powerpoint/2010/main" val="1644557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8980"/>
            <a:ext cx="11956472" cy="1325563"/>
          </a:xfrm>
        </p:spPr>
        <p:txBody>
          <a:bodyPr>
            <a:normAutofit fontScale="90000"/>
          </a:bodyPr>
          <a:lstStyle/>
          <a:p>
            <a:pPr algn="ctr"/>
            <a:r>
              <a:rPr lang="en-US" sz="5600" b="1" u="sng" dirty="0" smtClean="0"/>
              <a:t>What we see v/s What Wall-E sees </a:t>
            </a:r>
            <a:r>
              <a:rPr lang="en-US" dirty="0" smtClean="0"/>
              <a:t/>
            </a:r>
            <a:br>
              <a:rPr lang="en-US" dirty="0" smtClean="0"/>
            </a:br>
            <a:r>
              <a:rPr lang="en-US" dirty="0" smtClean="0"/>
              <a:t>Making sense of Pixel Values</a:t>
            </a:r>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462" y="1658729"/>
            <a:ext cx="4050767" cy="408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172982" y="3237362"/>
            <a:ext cx="112716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V/S</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11" t="15088"/>
          <a:stretch/>
        </p:blipFill>
        <p:spPr>
          <a:xfrm>
            <a:off x="207816" y="1990253"/>
            <a:ext cx="5603854" cy="3463362"/>
          </a:xfrm>
          <a:prstGeom prst="rect">
            <a:avLst/>
          </a:prstGeom>
        </p:spPr>
      </p:pic>
      <p:sp>
        <p:nvSpPr>
          <p:cNvPr id="3" name="Rectangle 2"/>
          <p:cNvSpPr/>
          <p:nvPr/>
        </p:nvSpPr>
        <p:spPr>
          <a:xfrm>
            <a:off x="10325759" y="5862843"/>
            <a:ext cx="1386470" cy="369332"/>
          </a:xfrm>
          <a:prstGeom prst="rect">
            <a:avLst/>
          </a:prstGeom>
        </p:spPr>
        <p:txBody>
          <a:bodyPr wrap="none">
            <a:spAutoFit/>
          </a:bodyPr>
          <a:lstStyle/>
          <a:p>
            <a:pPr algn="ctr"/>
            <a:r>
              <a:rPr lang="en-US" altLang="x-none" dirty="0" err="1"/>
              <a:t>Jinxiang</a:t>
            </a:r>
            <a:r>
              <a:rPr lang="en-US" altLang="x-none" dirty="0"/>
              <a:t> Chai</a:t>
            </a:r>
          </a:p>
        </p:txBody>
      </p:sp>
    </p:spTree>
    <p:extLst>
      <p:ext uri="{BB962C8B-B14F-4D97-AF65-F5344CB8AC3E}">
        <p14:creationId xmlns:p14="http://schemas.microsoft.com/office/powerpoint/2010/main" val="634098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574" y="2585811"/>
            <a:ext cx="10515600" cy="1325563"/>
          </a:xfrm>
        </p:spPr>
        <p:txBody>
          <a:bodyPr/>
          <a:lstStyle/>
          <a:p>
            <a:pPr algn="ctr"/>
            <a:r>
              <a:rPr lang="en-US" dirty="0" smtClean="0"/>
              <a:t>A bit of Magic </a:t>
            </a:r>
            <a:r>
              <a:rPr lang="en-US" dirty="0" smtClean="0"/>
              <a:t>or A </a:t>
            </a:r>
            <a:r>
              <a:rPr lang="en-US" dirty="0" smtClean="0"/>
              <a:t>whole lot of </a:t>
            </a:r>
            <a:r>
              <a:rPr lang="en-US" dirty="0" smtClean="0"/>
              <a:t>Math?</a:t>
            </a:r>
            <a:endParaRPr lang="en-US" dirty="0"/>
          </a:p>
        </p:txBody>
      </p:sp>
    </p:spTree>
    <p:extLst>
      <p:ext uri="{BB962C8B-B14F-4D97-AF65-F5344CB8AC3E}">
        <p14:creationId xmlns:p14="http://schemas.microsoft.com/office/powerpoint/2010/main" val="15157502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1220</TotalTime>
  <Words>973</Words>
  <Application>Microsoft Macintosh PowerPoint</Application>
  <PresentationFormat>Widescreen</PresentationFormat>
  <Paragraphs>111</Paragraphs>
  <Slides>17</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Calibri Light</vt:lpstr>
      <vt:lpstr>Mangal</vt:lpstr>
      <vt:lpstr>Wingdings</vt:lpstr>
      <vt:lpstr>Arial</vt:lpstr>
      <vt:lpstr>Office Theme</vt:lpstr>
      <vt:lpstr>PowerPoint Presentation</vt:lpstr>
      <vt:lpstr>How do we make Wall-E capable of seeing the world around him?</vt:lpstr>
      <vt:lpstr>Some important components of Vision</vt:lpstr>
      <vt:lpstr>So what makes these SO hard?</vt:lpstr>
      <vt:lpstr>Challenge 1: help a robot recognize a chair</vt:lpstr>
      <vt:lpstr>But… aren’t these also chairs? :/</vt:lpstr>
      <vt:lpstr>Naah, this does doesn’t work either – None of these are chairs!</vt:lpstr>
      <vt:lpstr>What we see v/s What Wall-E sees  Making sense of Pixel Values</vt:lpstr>
      <vt:lpstr>A bit of Magic or A whole lot of Math?</vt:lpstr>
      <vt:lpstr>What is the machine learning in Machine learning?</vt:lpstr>
      <vt:lpstr>How do we learn g?</vt:lpstr>
      <vt:lpstr>Representation – knowing which inputs to use in Machine Learning</vt:lpstr>
      <vt:lpstr>How is the chair problem solved?</vt:lpstr>
      <vt:lpstr>Neural Networks : intuition</vt:lpstr>
      <vt:lpstr>Let’s see some of the big successes in the field?</vt:lpstr>
      <vt:lpstr>Let’s see a Demo?</vt:lpstr>
      <vt:lpstr>Summary</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wouldWall-E see the world </dc:title>
  <dc:creator>spandanmad@outlook.com</dc:creator>
  <cp:lastModifiedBy>spandanmad@outlook.com</cp:lastModifiedBy>
  <cp:revision>18</cp:revision>
  <dcterms:created xsi:type="dcterms:W3CDTF">2017-03-03T06:53:15Z</dcterms:created>
  <dcterms:modified xsi:type="dcterms:W3CDTF">2017-03-04T22:34:52Z</dcterms:modified>
</cp:coreProperties>
</file>